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2" r:id="rId2"/>
    <p:sldId id="256" r:id="rId3"/>
    <p:sldId id="263" r:id="rId4"/>
    <p:sldId id="273" r:id="rId5"/>
    <p:sldId id="264" r:id="rId6"/>
    <p:sldId id="265" r:id="rId7"/>
    <p:sldId id="267" r:id="rId8"/>
    <p:sldId id="266" r:id="rId9"/>
    <p:sldId id="257" r:id="rId10"/>
    <p:sldId id="258" r:id="rId11"/>
    <p:sldId id="262" r:id="rId12"/>
    <p:sldId id="259" r:id="rId13"/>
    <p:sldId id="274" r:id="rId14"/>
    <p:sldId id="260" r:id="rId15"/>
    <p:sldId id="269" r:id="rId16"/>
    <p:sldId id="270" r:id="rId17"/>
    <p:sldId id="268" r:id="rId18"/>
    <p:sldId id="261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2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F9470-1CEF-4612-AA25-34267EF11E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05A899E-9D67-43E3-9A46-414213770FD8}">
      <dgm:prSet/>
      <dgm:spPr/>
      <dgm:t>
        <a:bodyPr/>
        <a:lstStyle/>
        <a:p>
          <a:pPr algn="just" rtl="0"/>
          <a:r>
            <a:rPr lang="uk-UA" dirty="0" smtClean="0"/>
            <a:t>Незважаючи на те, що слово “школа”, що прийшло до нас із Стародавньої Греції, перекладається як “відпочинок”, навряд чи для Вас є тим самим. Щоб засвоювати нову інформацію, активно рухатися, чинити опір стресам і при цьому ще постійно зростати, дітям-школярам потрібно надзвичайно багато сил та енергії. Основну роль цьому питанні грають сон і харчування. Якщо про значущість першого мало хто сперечається, то з другим виникає багато запитань. </a:t>
          </a:r>
          <a:endParaRPr lang="uk-UA" dirty="0"/>
        </a:p>
      </dgm:t>
    </dgm:pt>
    <dgm:pt modelId="{0844C7D8-C684-4435-B8D2-9124C82982B0}" type="parTrans" cxnId="{F5BD7ADB-C30B-4274-BCEE-C30A46CE5488}">
      <dgm:prSet/>
      <dgm:spPr/>
      <dgm:t>
        <a:bodyPr/>
        <a:lstStyle/>
        <a:p>
          <a:endParaRPr lang="uk-UA"/>
        </a:p>
      </dgm:t>
    </dgm:pt>
    <dgm:pt modelId="{FAEB7468-00B0-4FE5-A46C-2B49BF2B9B00}" type="sibTrans" cxnId="{F5BD7ADB-C30B-4274-BCEE-C30A46CE5488}">
      <dgm:prSet/>
      <dgm:spPr/>
      <dgm:t>
        <a:bodyPr/>
        <a:lstStyle/>
        <a:p>
          <a:endParaRPr lang="uk-UA"/>
        </a:p>
      </dgm:t>
    </dgm:pt>
    <dgm:pt modelId="{B33F8BAE-C757-4E65-97CD-32F42EB83F0C}">
      <dgm:prSet/>
      <dgm:spPr/>
      <dgm:t>
        <a:bodyPr/>
        <a:lstStyle/>
        <a:p>
          <a:pPr rtl="0"/>
          <a:r>
            <a:rPr lang="uk-UA" dirty="0" smtClean="0"/>
            <a:t>                                          Слухайте мене уважно</a:t>
          </a:r>
          <a:endParaRPr lang="uk-UA" b="1" dirty="0">
            <a:latin typeface="Arial Black" panose="020B0A04020102020204" pitchFamily="34" charset="0"/>
          </a:endParaRPr>
        </a:p>
      </dgm:t>
    </dgm:pt>
    <dgm:pt modelId="{9C5967D7-F7CF-4BCF-8C25-9DC777671EA1}" type="parTrans" cxnId="{4077ECC3-48B6-477A-88DD-8655E8CB182B}">
      <dgm:prSet/>
      <dgm:spPr/>
      <dgm:t>
        <a:bodyPr/>
        <a:lstStyle/>
        <a:p>
          <a:endParaRPr lang="uk-UA"/>
        </a:p>
      </dgm:t>
    </dgm:pt>
    <dgm:pt modelId="{90058FCD-BDDF-4CCB-B520-414AEFDC3BB3}" type="sibTrans" cxnId="{4077ECC3-48B6-477A-88DD-8655E8CB182B}">
      <dgm:prSet/>
      <dgm:spPr/>
      <dgm:t>
        <a:bodyPr/>
        <a:lstStyle/>
        <a:p>
          <a:endParaRPr lang="uk-UA"/>
        </a:p>
      </dgm:t>
    </dgm:pt>
    <dgm:pt modelId="{1A6223FD-A231-4122-B2B5-4159D5E159A9}" type="pres">
      <dgm:prSet presAssocID="{EFAF9470-1CEF-4612-AA25-34267EF11E94}" presName="linear" presStyleCnt="0">
        <dgm:presLayoutVars>
          <dgm:animLvl val="lvl"/>
          <dgm:resizeHandles val="exact"/>
        </dgm:presLayoutVars>
      </dgm:prSet>
      <dgm:spPr/>
    </dgm:pt>
    <dgm:pt modelId="{64C9C93F-B945-43D8-8A3B-DCF64027CB1D}" type="pres">
      <dgm:prSet presAssocID="{105A899E-9D67-43E3-9A46-414213770F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6593D2-FA06-4B65-8749-3E76EB02FA36}" type="pres">
      <dgm:prSet presAssocID="{FAEB7468-00B0-4FE5-A46C-2B49BF2B9B00}" presName="spacer" presStyleCnt="0"/>
      <dgm:spPr/>
    </dgm:pt>
    <dgm:pt modelId="{303B1339-7942-49C4-B612-F6FCFCD6757F}" type="pres">
      <dgm:prSet presAssocID="{B33F8BAE-C757-4E65-97CD-32F42EB83F0C}" presName="parentText" presStyleLbl="node1" presStyleIdx="1" presStyleCnt="2" custLinFactY="88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5BD7ADB-C30B-4274-BCEE-C30A46CE5488}" srcId="{EFAF9470-1CEF-4612-AA25-34267EF11E94}" destId="{105A899E-9D67-43E3-9A46-414213770FD8}" srcOrd="0" destOrd="0" parTransId="{0844C7D8-C684-4435-B8D2-9124C82982B0}" sibTransId="{FAEB7468-00B0-4FE5-A46C-2B49BF2B9B00}"/>
    <dgm:cxn modelId="{8666E6D5-2098-4030-8EC2-8F6CDFAF9D10}" type="presOf" srcId="{105A899E-9D67-43E3-9A46-414213770FD8}" destId="{64C9C93F-B945-43D8-8A3B-DCF64027CB1D}" srcOrd="0" destOrd="0" presId="urn:microsoft.com/office/officeart/2005/8/layout/vList2"/>
    <dgm:cxn modelId="{7F90168A-6D50-4796-9B44-A95A003E0DDB}" type="presOf" srcId="{B33F8BAE-C757-4E65-97CD-32F42EB83F0C}" destId="{303B1339-7942-49C4-B612-F6FCFCD6757F}" srcOrd="0" destOrd="0" presId="urn:microsoft.com/office/officeart/2005/8/layout/vList2"/>
    <dgm:cxn modelId="{4077ECC3-48B6-477A-88DD-8655E8CB182B}" srcId="{EFAF9470-1CEF-4612-AA25-34267EF11E94}" destId="{B33F8BAE-C757-4E65-97CD-32F42EB83F0C}" srcOrd="1" destOrd="0" parTransId="{9C5967D7-F7CF-4BCF-8C25-9DC777671EA1}" sibTransId="{90058FCD-BDDF-4CCB-B520-414AEFDC3BB3}"/>
    <dgm:cxn modelId="{D090E508-68FA-4A57-8839-4E45A3B7836C}" type="presOf" srcId="{EFAF9470-1CEF-4612-AA25-34267EF11E94}" destId="{1A6223FD-A231-4122-B2B5-4159D5E159A9}" srcOrd="0" destOrd="0" presId="urn:microsoft.com/office/officeart/2005/8/layout/vList2"/>
    <dgm:cxn modelId="{1B2A4789-D8D4-4214-BC18-2A88CFBB9DB9}" type="presParOf" srcId="{1A6223FD-A231-4122-B2B5-4159D5E159A9}" destId="{64C9C93F-B945-43D8-8A3B-DCF64027CB1D}" srcOrd="0" destOrd="0" presId="urn:microsoft.com/office/officeart/2005/8/layout/vList2"/>
    <dgm:cxn modelId="{E4C43358-1F68-4EF9-9A8C-AC4284DCC859}" type="presParOf" srcId="{1A6223FD-A231-4122-B2B5-4159D5E159A9}" destId="{F96593D2-FA06-4B65-8749-3E76EB02FA36}" srcOrd="1" destOrd="0" presId="urn:microsoft.com/office/officeart/2005/8/layout/vList2"/>
    <dgm:cxn modelId="{0A05DFA1-C837-4375-8DD8-053CE7CAD200}" type="presParOf" srcId="{1A6223FD-A231-4122-B2B5-4159D5E159A9}" destId="{303B1339-7942-49C4-B612-F6FCFCD675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9C93F-B945-43D8-8A3B-DCF64027CB1D}">
      <dsp:nvSpPr>
        <dsp:cNvPr id="0" name=""/>
        <dsp:cNvSpPr/>
      </dsp:nvSpPr>
      <dsp:spPr>
        <a:xfrm>
          <a:off x="0" y="227298"/>
          <a:ext cx="5854125" cy="262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Незважаючи на те, що слово “школа”, що прийшло до нас із Стародавньої Греції, перекладається як “відпочинок”, навряд чи для Вас є тим самим. Щоб засвоювати нову інформацію, активно рухатися, чинити опір стресам і при цьому ще постійно зростати, дітям-школярам потрібно надзвичайно багато сил та енергії. Основну роль цьому питанні грають сон і харчування. Якщо про значущість першого мало хто сперечається, то з другим виникає багато запитань. </a:t>
          </a:r>
          <a:endParaRPr lang="uk-UA" sz="1600" kern="1200" dirty="0"/>
        </a:p>
      </dsp:txBody>
      <dsp:txXfrm>
        <a:off x="127937" y="355235"/>
        <a:ext cx="5598251" cy="2364926"/>
      </dsp:txXfrm>
    </dsp:sp>
    <dsp:sp modelId="{303B1339-7942-49C4-B612-F6FCFCD6757F}">
      <dsp:nvSpPr>
        <dsp:cNvPr id="0" name=""/>
        <dsp:cNvSpPr/>
      </dsp:nvSpPr>
      <dsp:spPr>
        <a:xfrm>
          <a:off x="0" y="3121477"/>
          <a:ext cx="5854125" cy="262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                                      Слухайте мене уважно</a:t>
          </a:r>
          <a:endParaRPr lang="uk-UA" sz="1600" b="1" kern="1200" dirty="0">
            <a:latin typeface="Arial Black" panose="020B0A04020102020204" pitchFamily="34" charset="0"/>
          </a:endParaRPr>
        </a:p>
      </dsp:txBody>
      <dsp:txXfrm>
        <a:off x="127937" y="3249414"/>
        <a:ext cx="5598251" cy="236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2C545-B198-44E8-A7FB-B9E88ABC9ED9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5B87C-BBAE-47C9-AAE4-AD2297417F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85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5B87C-BBAE-47C9-AAE4-AD2297417F2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833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23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046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77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67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10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148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85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18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878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6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00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7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33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94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9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49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ECA5E-3D39-4BD6-ACB6-5433E0F2C24E}" type="datetimeFigureOut">
              <a:rPr lang="uk-UA" smtClean="0"/>
              <a:t>05.07.2024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6F1264-288A-436B-A7DE-DD4CF9D492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65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17" y="0"/>
            <a:ext cx="62471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E90E96-3C7B-2AFD-968C-A3077A279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440" y="1813206"/>
            <a:ext cx="9144000" cy="323158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</a:rPr>
              <a:t>ЗДОРОВЕ ХАРЧУВАННЯ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0070C0"/>
                </a:solidFill>
              </a:rPr>
              <a:t> ШКОЛЯРІВ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67899A-7161-EA3F-2111-C847DE2E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5305"/>
            <a:ext cx="9144000" cy="1554479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00B0F0"/>
                </a:solidFill>
                <a:latin typeface="Arial Black" panose="020B0A04020102020204" pitchFamily="34" charset="0"/>
              </a:rPr>
              <a:t>ВСП «Дніпровський РВ ДУ </a:t>
            </a:r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"Дніпропетровський ОЦКПХ МОЗ»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Відділення </a:t>
            </a:r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епідеміологічного нагляду (спостереження) та профілактики неінфекційних захворювань 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презентацію підготували лікарі Тетяна ОНАСЕНКО та Ірина ГУР</a:t>
            </a:r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‘ЄВА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                                              2024 </a:t>
            </a:r>
            <a:r>
              <a:rPr lang="uk-UA" dirty="0">
                <a:solidFill>
                  <a:srgbClr val="00B0F0"/>
                </a:solidFill>
                <a:latin typeface="Arial Black" panose="020B0A04020102020204" pitchFamily="34" charset="0"/>
              </a:rPr>
              <a:t>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55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22972"/>
            <a:ext cx="2476500" cy="2476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" y="0"/>
            <a:ext cx="2143125" cy="2143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200" y="0"/>
            <a:ext cx="6705600" cy="4228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uk-UA" sz="1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Половину </a:t>
            </a:r>
            <a:r>
              <a:rPr lang="uk-UA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уявної тарілки повинні заповнити овочі (⅔ від цієї кількості), фрукти та ягоди (⅓). Сирі, печені, варені, смажені на грилі – будь-які, але різного кольору. Забарвлення продуктів має значення! Так ви забезпечите організм різними поживними речовинами.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uk-UA" sz="1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добу рекомендується з'їдати не менше 300 г овочів, додаючи їх до кожного прийому їжі</a:t>
            </a:r>
            <a:r>
              <a:rPr lang="uk-UA" sz="16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600" dirty="0">
                <a:latin typeface="Arial Black" panose="020B0A04020102020204" pitchFamily="34" charset="0"/>
              </a:rPr>
              <a:t> Чверть тарілки повинні зайняти продукти з цілісних (неочищених) злаків: вівсянка, гречка, крупи з ячменю та пшениці.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uk-UA" sz="1600" dirty="0">
                <a:latin typeface="Arial Black" panose="020B0A04020102020204" pitchFamily="34" charset="0"/>
              </a:rPr>
              <a:t>Чого ще не вистачає на "тарілці здорового харчування"? Звісно, ​​білкової їжі. Вона має становити ¼ нашого щоденного раціону.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Тарелка здорового питания - принципы формирования | Клиника МедПросве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74" y="4437185"/>
            <a:ext cx="3348000" cy="23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4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89844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latin typeface="Arial Black" panose="020B0A04020102020204" pitchFamily="34" charset="0"/>
              </a:rPr>
              <a:t>Створіть харчовий раціон так, щоб він був різноманітним і збалансованим за білками, жирами, вуглеводами, вітамінами і мікроелементами.</a:t>
            </a:r>
          </a:p>
          <a:p>
            <a:pPr algn="just"/>
            <a:r>
              <a:rPr lang="uk-UA" dirty="0">
                <a:latin typeface="Arial Black" panose="020B0A04020102020204" pitchFamily="34" charset="0"/>
              </a:rPr>
              <a:t>Необхідно прибрати з харчування 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продукти, що викликають у </a:t>
            </a:r>
            <a:r>
              <a:rPr lang="uk-UA" dirty="0" smtClean="0">
                <a:latin typeface="Arial Black" panose="020B0A04020102020204" pitchFamily="34" charset="0"/>
              </a:rPr>
              <a:t>вас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непереносимість чи алергію.</a:t>
            </a:r>
          </a:p>
          <a:p>
            <a:pPr algn="just"/>
            <a:r>
              <a:rPr lang="uk-UA" dirty="0" err="1">
                <a:latin typeface="Arial Black" panose="020B0A04020102020204" pitchFamily="34" charset="0"/>
              </a:rPr>
              <a:t>Віддавайте</a:t>
            </a:r>
            <a:r>
              <a:rPr lang="uk-UA" dirty="0">
                <a:latin typeface="Arial Black" panose="020B0A04020102020204" pitchFamily="34" charset="0"/>
              </a:rPr>
              <a:t> перевагу здоровим способам приготування: для </a:t>
            </a:r>
            <a:r>
              <a:rPr lang="uk-UA" dirty="0" smtClean="0">
                <a:latin typeface="Arial Black" panose="020B0A04020102020204" pitchFamily="34" charset="0"/>
              </a:rPr>
              <a:t>організму </a:t>
            </a:r>
            <a:r>
              <a:rPr lang="uk-UA" dirty="0">
                <a:latin typeface="Arial Black" panose="020B0A04020102020204" pitchFamily="34" charset="0"/>
              </a:rPr>
              <a:t>корисно відварювати, гасити, запікати або готувати їжу на пару.</a:t>
            </a:r>
          </a:p>
          <a:p>
            <a:pPr algn="just"/>
            <a:r>
              <a:rPr lang="uk-UA" dirty="0">
                <a:latin typeface="Arial Black" panose="020B0A04020102020204" pitchFamily="34" charset="0"/>
              </a:rPr>
              <a:t>Відмовтеся від </a:t>
            </a:r>
            <a:r>
              <a:rPr lang="uk-UA" dirty="0" err="1">
                <a:latin typeface="Arial Black" panose="020B0A04020102020204" pitchFamily="34" charset="0"/>
              </a:rPr>
              <a:t>перекушування</a:t>
            </a:r>
            <a:r>
              <a:rPr lang="uk-UA" dirty="0">
                <a:latin typeface="Arial Black" panose="020B0A04020102020204" pitchFamily="34" charset="0"/>
              </a:rPr>
              <a:t> на ходу і на бігу - трапеза повинна бути розміреною і проходити за столом, у спокійній обстановці.</a:t>
            </a:r>
          </a:p>
          <a:p>
            <a:pPr algn="just"/>
            <a:r>
              <a:rPr lang="uk-UA" dirty="0">
                <a:latin typeface="Arial Black" panose="020B0A04020102020204" pitchFamily="34" charset="0"/>
              </a:rPr>
              <a:t>В</a:t>
            </a:r>
            <a:r>
              <a:rPr lang="uk-UA" dirty="0" smtClean="0">
                <a:latin typeface="Arial Black" panose="020B0A04020102020204" pitchFamily="34" charset="0"/>
              </a:rPr>
              <a:t>ажливо </a:t>
            </a:r>
            <a:r>
              <a:rPr lang="uk-UA" dirty="0">
                <a:latin typeface="Arial Black" panose="020B0A04020102020204" pitchFamily="34" charset="0"/>
              </a:rPr>
              <a:t>враховувати </a:t>
            </a:r>
            <a:r>
              <a:rPr lang="uk-UA" dirty="0" smtClean="0">
                <a:latin typeface="Arial Black" panose="020B0A04020102020204" pitchFamily="34" charset="0"/>
              </a:rPr>
              <a:t> свої смаки </a:t>
            </a:r>
            <a:r>
              <a:rPr lang="uk-UA" dirty="0">
                <a:latin typeface="Arial Black" panose="020B0A04020102020204" pitchFamily="34" charset="0"/>
              </a:rPr>
              <a:t>та переваги </a:t>
            </a:r>
            <a:r>
              <a:rPr lang="uk-UA" dirty="0" smtClean="0">
                <a:latin typeface="Arial Black" panose="020B0A04020102020204" pitchFamily="34" charset="0"/>
              </a:rPr>
              <a:t>.</a:t>
            </a:r>
            <a:endParaRPr lang="uk-UA" dirty="0">
              <a:latin typeface="Arial Black" panose="020B0A04020102020204" pitchFamily="34" charset="0"/>
            </a:endParaRPr>
          </a:p>
          <a:p>
            <a:pPr algn="just"/>
            <a:r>
              <a:rPr lang="uk-UA" dirty="0" smtClean="0">
                <a:latin typeface="Arial Black" panose="020B0A04020102020204" pitchFamily="34" charset="0"/>
              </a:rPr>
              <a:t>Встановлюйте  </a:t>
            </a:r>
            <a:r>
              <a:rPr lang="uk-UA" dirty="0">
                <a:latin typeface="Arial Black" panose="020B0A04020102020204" pitchFamily="34" charset="0"/>
              </a:rPr>
              <a:t>чіткий режим харчування, щоб </a:t>
            </a:r>
            <a:r>
              <a:rPr lang="uk-UA" dirty="0" smtClean="0">
                <a:latin typeface="Arial Black" panose="020B0A04020102020204" pitchFamily="34" charset="0"/>
              </a:rPr>
              <a:t>їсти </a:t>
            </a:r>
            <a:r>
              <a:rPr lang="uk-UA" dirty="0">
                <a:latin typeface="Arial Black" panose="020B0A04020102020204" pitchFamily="34" charset="0"/>
              </a:rPr>
              <a:t>щодня приблизно в один і той самий час.</a:t>
            </a:r>
          </a:p>
          <a:p>
            <a:pPr algn="just"/>
            <a:endParaRPr lang="uk-UA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4" y="1504218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82" y="-1253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naimo.gov.ua/media/lunchbox%20-%20formula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91" y="1393056"/>
            <a:ext cx="8100000" cy="41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9" y="1547446"/>
            <a:ext cx="11190562" cy="5317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03517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 ланч бокс для Вас!</a:t>
            </a:r>
            <a:endParaRPr lang="uk-U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112" y="-7034"/>
            <a:ext cx="8113776" cy="1750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3000"/>
              </a:spcAft>
            </a:pPr>
            <a:r>
              <a:rPr lang="uk-UA" b="1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</a:p>
          <a:p>
            <a:pPr>
              <a:lnSpc>
                <a:spcPct val="107000"/>
              </a:lnSpc>
              <a:spcAft>
                <a:spcPts val="3000"/>
              </a:spcAft>
            </a:pPr>
            <a:r>
              <a:rPr lang="uk-UA" b="1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 </a:t>
            </a:r>
            <a:r>
              <a:rPr lang="uk-UA" b="1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ланч бокс для Вас!</a:t>
            </a:r>
            <a:endParaRPr lang="uk-UA" sz="1200" b="1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62721"/>
            <a:ext cx="6096000" cy="64166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КУХОЛЬ ЗДОРОВ</a:t>
            </a:r>
            <a:r>
              <a:rPr lang="uk-UA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uk-UA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endParaRPr lang="uk-UA" dirty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Напої поповнюють запаси рідини </a:t>
            </a:r>
            <a:r>
              <a:rPr lang="uk-UA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нашому </a:t>
            </a: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організмі. Супи, овочі та фрукти також містять воду, але більшу її частину ми отримуємо з напоями.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звична денна норма – 4% маси тіла. </a:t>
            </a:r>
            <a:r>
              <a:rPr lang="uk-UA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Найкращі варіанти – чиста питна вода чи неміцний чай</a:t>
            </a:r>
            <a:r>
              <a:rPr lang="uk-UA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Відмовтеся від солодких газованих напоїв. Калорій у них багато, а харчова цінність – мізерна. Крім того, їхнє регулярне вживання прискорює розвиток цукрового </a:t>
            </a:r>
            <a:r>
              <a:rPr lang="uk-UA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діабету, карієс зубів.</a:t>
            </a:r>
            <a:endParaRPr lang="uk-UA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Сік - чудовий продукт, якщо він </a:t>
            </a:r>
            <a:r>
              <a:rPr lang="uk-UA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свіжовичавлений</a:t>
            </a: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використовується дуже </a:t>
            </a:r>
            <a:r>
              <a:rPr lang="uk-UA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помірно</a:t>
            </a:r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не більше 1 склянки на день. Якщо у вас чутливий шлунок, краще пийте некислі соки (наприклад, персиковий), розбавляючи їх водою у пропорції 1:2 або 1:3 (1 частина соку на 2 – 3 частини води)</a:t>
            </a:r>
            <a:endParaRPr lang="uk-UA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такан сока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70" y="3371067"/>
            <a:ext cx="1924436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344088"/>
            <a:ext cx="79177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uk-UA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Читайте те</a:t>
            </a:r>
            <a:r>
              <a:rPr lang="uk-UA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написано на етикетках продуктів та обирайте продукти, що містять менше солі та вільних цукрів. Вживайте достатню кількість води, пийте, коли відчуваєте спрагу, адже зневоднення – також небезпечний стан для здоров’я. Пам’ятайте, воду можна отримати не лише з рідин, але й із їжею (наприклад, з кавуна та </a:t>
            </a:r>
            <a:r>
              <a:rPr lang="uk-UA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шпинату). </a:t>
            </a: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Обмежте споживання калорійних, солодких </a:t>
            </a:r>
            <a:r>
              <a:rPr lang="uk-UA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uk-UA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77" y="232115"/>
            <a:ext cx="2736000" cy="2049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42" y="5531900"/>
            <a:ext cx="14287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9525" y="738554"/>
            <a:ext cx="7974037" cy="17112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spc="300" dirty="0">
                <a:solidFill>
                  <a:srgbClr val="4D5156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</a:rPr>
              <a:t>Потрібно стежити за своїм здоров'ям та правильно </a:t>
            </a:r>
            <a:r>
              <a:rPr lang="uk-UA" spc="300" dirty="0" smtClean="0">
                <a:solidFill>
                  <a:srgbClr val="4D5156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</a:rPr>
              <a:t>харчуватися</a:t>
            </a:r>
            <a:r>
              <a:rPr lang="uk-UA" spc="300" dirty="0">
                <a:latin typeface="Arial Black" panose="020B0A04020102020204" pitchFamily="34" charset="0"/>
              </a:rPr>
              <a:t> споживати поживні продукти, які зміцнюватимуть </a:t>
            </a:r>
            <a:r>
              <a:rPr lang="uk-UA" spc="300" dirty="0" smtClean="0">
                <a:latin typeface="Arial Black" panose="020B0A04020102020204" pitchFamily="34" charset="0"/>
              </a:rPr>
              <a:t> </a:t>
            </a:r>
            <a:r>
              <a:rPr lang="uk-UA" spc="300" dirty="0">
                <a:latin typeface="Arial Black" panose="020B0A04020102020204" pitchFamily="34" charset="0"/>
              </a:rPr>
              <a:t>тіло і розум і допомагатимуть </a:t>
            </a:r>
            <a:r>
              <a:rPr lang="uk-UA" spc="300" dirty="0" smtClean="0">
                <a:latin typeface="Arial Black" panose="020B0A04020102020204" pitchFamily="34" charset="0"/>
              </a:rPr>
              <a:t>нам </a:t>
            </a:r>
            <a:r>
              <a:rPr lang="uk-UA" spc="300" dirty="0">
                <a:latin typeface="Arial Black" panose="020B0A04020102020204" pitchFamily="34" charset="0"/>
              </a:rPr>
              <a:t>залишатися здоровими!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4" y="2912012"/>
            <a:ext cx="5749552" cy="38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Сиамский кот цветной рисунок, кот котенок мультфильм рисуно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2" name="Picture 6" descr="Рамзи Масри худож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34" y="577747"/>
            <a:ext cx="3060000" cy="42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429208">
            <a:off x="1770179" y="5119874"/>
            <a:ext cx="97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cap="all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ЩИРО ДЯКУЮ ВАМ</a:t>
            </a:r>
            <a:r>
              <a:rPr lang="ru-RU" b="1" i="1" cap="all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,     ДІТЛАХИ1</a:t>
            </a:r>
            <a:r>
              <a:rPr lang="ru-RU" b="1" i="1" cap="all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, БУДЬТЕ ЗДОРОВІ</a:t>
            </a:r>
            <a:r>
              <a:rPr lang="ru-RU" b="1" i="1" cap="all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    ДО </a:t>
            </a:r>
            <a:r>
              <a:rPr lang="ru-RU" b="1" i="1" cap="all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ПОбаЧЕННЯ</a:t>
            </a:r>
            <a:r>
              <a:rPr lang="ru-RU" b="1" i="1" cap="all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!  ЦЕ  СЕРДЕЧКО ДЛЯ ВАС, МОЇ ЛЮБІ!                          </a:t>
            </a:r>
            <a:endParaRPr lang="uk-UA" b="1" i="1" cap="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5" y="316522"/>
            <a:ext cx="10472434" cy="64711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9" y="573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 к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99" y="26119"/>
            <a:ext cx="5220000" cy="64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7750" y="142012"/>
            <a:ext cx="457624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uk-UA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ЦЕ- КІТ МУРКІТ </a:t>
            </a:r>
            <a:r>
              <a:rPr lang="uk-UA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uk-UA" dirty="0" smtClean="0">
              <a:solidFill>
                <a:srgbClr val="00B0F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200"/>
              </a:spcAft>
            </a:pPr>
            <a:endParaRPr lang="uk-UA" dirty="0">
              <a:solidFill>
                <a:srgbClr val="00B0F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uk-UA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ВІН </a:t>
            </a:r>
            <a:r>
              <a:rPr lang="uk-UA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ВАМ РОЗПОВІСТЬ  ПРО ПРАВИЛА ХАРЧУВАННЯ ТА ЇЗ ЧОГО СКЛАДАЄТЬСЯ НАША ЇЖА</a:t>
            </a:r>
          </a:p>
        </p:txBody>
      </p:sp>
      <p:pic>
        <p:nvPicPr>
          <p:cNvPr id="5124" name="Picture 4" descr="Фото Синяя пластиковая миска с собачьим кормом на бел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93" y="4189245"/>
            <a:ext cx="3672000" cy="24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ти з різних країн показали, як виглядають їхні шкільні обі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24" y="2220134"/>
            <a:ext cx="3600000" cy="227075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5579688"/>
              </p:ext>
            </p:extLst>
          </p:nvPr>
        </p:nvGraphicFramePr>
        <p:xfrm>
          <a:off x="1859281" y="0"/>
          <a:ext cx="5854125" cy="574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Схематичное изображение кот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43" y="3207108"/>
            <a:ext cx="2016000" cy="23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чення і функції білків в організмі люд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36" y="4984659"/>
            <a:ext cx="4850130" cy="17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8264" y="5126147"/>
            <a:ext cx="8895471" cy="50616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</a:pPr>
            <a:endParaRPr lang="uk-UA" sz="2000" b="1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191" y="529947"/>
            <a:ext cx="101709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solidFill>
                  <a:srgbClr val="4D51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БІЛКИ – це незамінні органічні речовини, які приймають участь в побудові м'язової тканини, а також входять до складу волосся, нігтів і внутрішніх органів. Вони є найбільш поширеним сполуками в тілі </a:t>
            </a:r>
            <a:r>
              <a:rPr lang="uk-UA" b="1" dirty="0" smtClean="0">
                <a:solidFill>
                  <a:srgbClr val="4D51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 води.  </a:t>
            </a:r>
            <a:r>
              <a:rPr lang="uk-UA" b="1" dirty="0" smtClean="0">
                <a:solidFill>
                  <a:srgbClr val="4D51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lang="uk-UA" b="1" dirty="0" smtClean="0">
                <a:solidFill>
                  <a:srgbClr val="4D51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ілки складаються </a:t>
            </a:r>
            <a:r>
              <a:rPr lang="uk-UA" b="1" dirty="0">
                <a:solidFill>
                  <a:srgbClr val="4D51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дрібних елементів </a:t>
            </a:r>
            <a:r>
              <a:rPr lang="uk-UA" b="1" dirty="0" smtClean="0">
                <a:solidFill>
                  <a:srgbClr val="4D51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амінокислот. </a:t>
            </a:r>
            <a:r>
              <a:rPr lang="uk-UA" b="1" dirty="0">
                <a:solidFill>
                  <a:srgbClr val="4D515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Амінокислоти, в свою чергу, поділяються на замінні та незамінні. Незамінними називаються, оскільки організм людини не вміє їх виробляти самостійно, тому вони неодмінно повинні надходити разом з їжею. З білка складаються м’язи, внутрішні органи, кровоносна, імунна система, шкіра, волосся, нігті. Білки потрібні для побудови ферментів, гормонів, основних компонентів імунного захисту організму.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935" y="3995678"/>
            <a:ext cx="9840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В </a:t>
            </a:r>
            <a:r>
              <a:rPr lang="uk-UA" sz="16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 </a:t>
            </a:r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організмі </a:t>
            </a:r>
            <a:r>
              <a:rPr lang="uk-UA" sz="16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 білок виконує </a:t>
            </a:r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п'ять найважливіших функцій:</a:t>
            </a:r>
          </a:p>
          <a:p>
            <a:pPr algn="just">
              <a:buFont typeface="+mj-lt"/>
              <a:buAutoNum type="arabicPeriod"/>
            </a:pPr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Відновлення (являючись «будівельним матеріалом» для клітин, забезпечує їх нормальний розвиток);</a:t>
            </a:r>
          </a:p>
          <a:p>
            <a:pPr algn="just">
              <a:buFont typeface="+mj-lt"/>
              <a:buAutoNum type="arabicPeriod"/>
            </a:pPr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Насичення енергією (організм використовує його, як джерело енергії за умови достатнього вживання);</a:t>
            </a:r>
          </a:p>
          <a:p>
            <a:pPr algn="just">
              <a:buFont typeface="+mj-lt"/>
              <a:buAutoNum type="arabicPeriod"/>
            </a:pPr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Транспортування молекул (наприклад, гемоглобіну, насичує киснем всі тканини і органи);</a:t>
            </a:r>
          </a:p>
          <a:p>
            <a:pPr algn="just">
              <a:buFont typeface="+mj-lt"/>
              <a:buAutoNum type="arabicPeriod"/>
            </a:pPr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Захист (достатнє вживання протеїну позитивно впливає на імунну систему);</a:t>
            </a:r>
          </a:p>
          <a:p>
            <a:pPr algn="just">
              <a:buFont typeface="+mj-lt"/>
              <a:buAutoNum type="arabicPeriod"/>
            </a:pPr>
            <a:r>
              <a:rPr lang="uk-UA" sz="1600" b="1" dirty="0">
                <a:solidFill>
                  <a:srgbClr val="404040"/>
                </a:solidFill>
                <a:latin typeface="Arial Black" panose="020B0A04020102020204" pitchFamily="34" charset="0"/>
              </a:rPr>
              <a:t>Проведення хімічних реакцій в організмі (деякі з них без участі даного елемента просто неможливі</a:t>
            </a:r>
            <a:r>
              <a:rPr lang="uk-UA" sz="1600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)</a:t>
            </a:r>
            <a:endParaRPr lang="en-US" sz="1600" b="1" i="0" dirty="0">
              <a:solidFill>
                <a:srgbClr val="40404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Бесплатное векторное изображение Разнообразие белковых продуктов с текс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54" y="139424"/>
            <a:ext cx="5962650" cy="3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Углеводы | Tervisliku toitumise informatsi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28" y="457198"/>
            <a:ext cx="7870873" cy="31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uk-UA" dirty="0" smtClean="0">
                <a:solidFill>
                  <a:srgbClr val="1F1F1F"/>
                </a:solidFill>
                <a:latin typeface="Arial Black" panose="020B0A04020102020204" pitchFamily="34" charset="0"/>
              </a:rPr>
              <a:t>ВУГЛЕВОДИ в </a:t>
            </a:r>
            <a:r>
              <a:rPr lang="uk-UA" dirty="0">
                <a:solidFill>
                  <a:srgbClr val="1F1F1F"/>
                </a:solidFill>
                <a:latin typeface="Arial Black" panose="020B0A04020102020204" pitchFamily="34" charset="0"/>
              </a:rPr>
              <a:t>організмі  </a:t>
            </a:r>
            <a:r>
              <a:rPr lang="uk-UA" dirty="0" smtClean="0">
                <a:solidFill>
                  <a:srgbClr val="1F1F1F"/>
                </a:solidFill>
                <a:latin typeface="Arial Black" panose="020B0A04020102020204" pitchFamily="34" charset="0"/>
              </a:rPr>
              <a:t>людини </a:t>
            </a:r>
            <a:r>
              <a:rPr lang="uk-UA" dirty="0">
                <a:solidFill>
                  <a:srgbClr val="1F1F1F"/>
                </a:solidFill>
                <a:latin typeface="Arial Black" panose="020B0A04020102020204" pitchFamily="34" charset="0"/>
              </a:rPr>
              <a:t>виконують наступні функції: - </a:t>
            </a:r>
            <a:r>
              <a:rPr lang="uk-UA" dirty="0">
                <a:solidFill>
                  <a:srgbClr val="040C28"/>
                </a:solidFill>
                <a:latin typeface="Arial Black" panose="020B0A04020102020204" pitchFamily="34" charset="0"/>
              </a:rPr>
              <a:t>Є основним джерелом енергії в організмі.</a:t>
            </a:r>
            <a:r>
              <a:rPr lang="uk-UA" dirty="0">
                <a:solidFill>
                  <a:srgbClr val="1F1F1F"/>
                </a:solidFill>
                <a:latin typeface="Arial Black" panose="020B0A04020102020204" pitchFamily="34" charset="0"/>
              </a:rPr>
              <a:t> </a:t>
            </a:r>
            <a:r>
              <a:rPr lang="uk-UA" dirty="0">
                <a:solidFill>
                  <a:srgbClr val="040C28"/>
                </a:solidFill>
                <a:latin typeface="Arial Black" panose="020B0A04020102020204" pitchFamily="34" charset="0"/>
              </a:rPr>
              <a:t>- Беруть участь у синтезі молекул АТФ, ДНК і РНК.</a:t>
            </a:r>
            <a:r>
              <a:rPr lang="uk-UA" dirty="0">
                <a:solidFill>
                  <a:srgbClr val="1F1F1F"/>
                </a:solidFill>
                <a:latin typeface="Arial Black" panose="020B0A04020102020204" pitchFamily="34" charset="0"/>
              </a:rPr>
              <a:t> </a:t>
            </a:r>
            <a:r>
              <a:rPr lang="uk-UA" dirty="0">
                <a:solidFill>
                  <a:srgbClr val="040C28"/>
                </a:solidFill>
                <a:latin typeface="Arial Black" panose="020B0A04020102020204" pitchFamily="34" charset="0"/>
              </a:rPr>
              <a:t>- Регулюють обмін білків і жирів</a:t>
            </a:r>
            <a:r>
              <a:rPr lang="uk-UA" dirty="0" smtClean="0">
                <a:solidFill>
                  <a:srgbClr val="1F1F1F"/>
                </a:solidFill>
                <a:latin typeface="Arial Black" panose="020B0A04020102020204" pitchFamily="34" charset="0"/>
              </a:rPr>
              <a:t>.</a:t>
            </a:r>
            <a:endParaRPr lang="aa-ET" dirty="0">
              <a:solidFill>
                <a:srgbClr val="1F1F1F"/>
              </a:solidFill>
              <a:latin typeface="Arial Black" panose="020B0A04020102020204" pitchFamily="34" charset="0"/>
            </a:endParaRPr>
          </a:p>
          <a:p>
            <a:r>
              <a:rPr lang="uk-UA" dirty="0">
                <a:solidFill>
                  <a:srgbClr val="1F1F1F"/>
                </a:solidFill>
                <a:latin typeface="arial" panose="020B0604020202020204" pitchFamily="34" charset="0"/>
              </a:rPr>
              <a:t/>
            </a:r>
            <a:br>
              <a:rPr lang="uk-UA" dirty="0">
                <a:solidFill>
                  <a:srgbClr val="1F1F1F"/>
                </a:solidFill>
                <a:latin typeface="arial" panose="020B0604020202020204" pitchFamily="34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38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8936" y="3426291"/>
            <a:ext cx="8881402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Жири (ліпіди) є основним джерелом енергії </a:t>
            </a:r>
            <a:r>
              <a:rPr lang="uk-UA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організму, 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ненасичені жирні кислоти є незамінними для нормального росту і розвитку. </a:t>
            </a:r>
            <a:r>
              <a:rPr lang="uk-UA" dirty="0" smtClean="0">
                <a:latin typeface="Arial Black" panose="020B0A04020102020204" pitchFamily="34" charset="0"/>
              </a:rPr>
              <a:t> </a:t>
            </a:r>
            <a:r>
              <a:rPr lang="uk-UA" dirty="0" smtClean="0">
                <a:latin typeface="Arial Black" panose="020B0A04020102020204" pitchFamily="34" charset="0"/>
              </a:rPr>
              <a:t>Вони оберігають </a:t>
            </a:r>
            <a:r>
              <a:rPr lang="uk-UA" dirty="0">
                <a:latin typeface="Arial Black" panose="020B0A04020102020204" pitchFamily="34" charset="0"/>
              </a:rPr>
              <a:t>організм від впливу різких перепадів температури; допомагають засвоюватися вітамінам та мікроелементам, надходять в організм </a:t>
            </a:r>
            <a:r>
              <a:rPr lang="uk-UA" dirty="0" smtClean="0">
                <a:latin typeface="Arial Black" panose="020B0A04020102020204" pitchFamily="34" charset="0"/>
              </a:rPr>
              <a:t>тільки з </a:t>
            </a:r>
            <a:r>
              <a:rPr lang="uk-UA" dirty="0">
                <a:latin typeface="Arial Black" panose="020B0A04020102020204" pitchFamily="34" charset="0"/>
              </a:rPr>
              <a:t>продуктами </a:t>
            </a:r>
            <a:r>
              <a:rPr lang="uk-UA" dirty="0" smtClean="0">
                <a:latin typeface="Arial Black" panose="020B0A04020102020204" pitchFamily="34" charset="0"/>
              </a:rPr>
              <a:t>харчування. </a:t>
            </a:r>
            <a:r>
              <a:rPr lang="uk-UA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Ліпіди 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 структурними компонентами нервової тканини, сітківки і клітинних </a:t>
            </a:r>
            <a:r>
              <a:rPr lang="uk-UA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мембран</a:t>
            </a:r>
            <a:r>
              <a:rPr lang="uk-UA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uk-UA" sz="1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dirty="0">
                <a:solidFill>
                  <a:srgbClr val="6C757D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Презентація до уроку: &quot;Органічні сполуки. Ліпі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58" y="670274"/>
            <a:ext cx="4541132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9" y="2525880"/>
            <a:ext cx="6076950" cy="4905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8" y="68410"/>
            <a:ext cx="2143125" cy="2143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latin typeface="Arial Black" panose="020B0A04020102020204" pitchFamily="34" charset="0"/>
              </a:rPr>
              <a:t>Тарілка здорового харчування – це кругова діаграма. Тарілка (або коло) – це добовий раціон харчування 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latin typeface="Arial Black" panose="020B0A04020102020204" pitchFamily="34" charset="0"/>
              </a:rPr>
              <a:t>Кругова діаграма ділиться умовною лінією навпіл. Одна половина заповнюється ягодами, овочами та фруктами. Друга половина діаграми ділиться навпіл ще раз і в рівних частинах заповнюється білками та вуглеводами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8917" y="29972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b="1" dirty="0" smtClean="0">
                <a:latin typeface="Arial Black" panose="020B0A04020102020204" pitchFamily="34" charset="0"/>
              </a:rPr>
              <a:t>Як </a:t>
            </a:r>
            <a:r>
              <a:rPr lang="uk-UA" b="1" dirty="0">
                <a:latin typeface="Arial Black" panose="020B0A04020102020204" pitchFamily="34" charset="0"/>
              </a:rPr>
              <a:t>поєднуються продукти друг з одним, залежить рівень засвоєння їжі, і навіть поява апетиту.</a:t>
            </a:r>
          </a:p>
        </p:txBody>
      </p:sp>
    </p:spTree>
    <p:extLst>
      <p:ext uri="{BB962C8B-B14F-4D97-AF65-F5344CB8AC3E}">
        <p14:creationId xmlns:p14="http://schemas.microsoft.com/office/powerpoint/2010/main" val="39065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928</Words>
  <Application>Microsoft Office PowerPoint</Application>
  <PresentationFormat>Широкоэкранный</PresentationFormat>
  <Paragraphs>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Легкий дым</vt:lpstr>
      <vt:lpstr>ЗДОРОВЕ ХАРЧУВАННЯ  ШКОЛЯРІВ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onasenko.t.m@gmail.com</dc:creator>
  <cp:lastModifiedBy>onasenko.t.m@gmail.com</cp:lastModifiedBy>
  <cp:revision>66</cp:revision>
  <dcterms:created xsi:type="dcterms:W3CDTF">2024-06-29T06:19:55Z</dcterms:created>
  <dcterms:modified xsi:type="dcterms:W3CDTF">2024-07-04T22:46:43Z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